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7559675" cy="72009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F24"/>
    <a:srgbClr val="0062AC"/>
    <a:srgbClr val="F9F9F9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5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436" y="78"/>
      </p:cViewPr>
      <p:guideLst>
        <p:guide orient="horz" pos="22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178481"/>
            <a:ext cx="6425724" cy="2506980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3782141"/>
            <a:ext cx="5669756" cy="1738550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93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11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4" y="383381"/>
            <a:ext cx="1630055" cy="610243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9" y="383381"/>
            <a:ext cx="4795669" cy="610243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14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55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795227"/>
            <a:ext cx="6520220" cy="299537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4818938"/>
            <a:ext cx="6520220" cy="157519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64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916906"/>
            <a:ext cx="3212862" cy="456890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916906"/>
            <a:ext cx="3212862" cy="456890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83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83383"/>
            <a:ext cx="6520220" cy="139184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765221"/>
            <a:ext cx="3198096" cy="865108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2630329"/>
            <a:ext cx="3198096" cy="386881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1765221"/>
            <a:ext cx="3213847" cy="865108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2630329"/>
            <a:ext cx="3213847" cy="386881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61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28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92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80060"/>
            <a:ext cx="2438192" cy="168021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8" y="1036798"/>
            <a:ext cx="3827085" cy="5117306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160270"/>
            <a:ext cx="2438192" cy="40021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55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80060"/>
            <a:ext cx="2438192" cy="168021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8" y="1036798"/>
            <a:ext cx="3827085" cy="5117306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160270"/>
            <a:ext cx="2438192" cy="40021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10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3383"/>
            <a:ext cx="6520220" cy="1391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916906"/>
            <a:ext cx="6520220" cy="4568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9" y="6674169"/>
            <a:ext cx="170092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CDD2-4FCF-475C-832B-15637EEB3F41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6674169"/>
            <a:ext cx="255139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6674169"/>
            <a:ext cx="170092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A9AE4-5939-411E-98AA-E8EE9F3BE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93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334777" y="1045480"/>
            <a:ext cx="6901421" cy="535532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Triangle isocèle 76"/>
          <p:cNvSpPr/>
          <p:nvPr/>
        </p:nvSpPr>
        <p:spPr>
          <a:xfrm rot="10800000" flipH="1">
            <a:off x="-10572" y="-6"/>
            <a:ext cx="7570247" cy="1181827"/>
          </a:xfrm>
          <a:prstGeom prst="triangle">
            <a:avLst>
              <a:gd name="adj" fmla="val 0"/>
            </a:avLst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1815" y="6400800"/>
            <a:ext cx="3230622" cy="3533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Triangle isocèle 86"/>
          <p:cNvSpPr/>
          <p:nvPr/>
        </p:nvSpPr>
        <p:spPr>
          <a:xfrm>
            <a:off x="-10572" y="5732982"/>
            <a:ext cx="7570239" cy="1455274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Triangle isocèle 87"/>
          <p:cNvSpPr/>
          <p:nvPr/>
        </p:nvSpPr>
        <p:spPr>
          <a:xfrm>
            <a:off x="-10571" y="5752008"/>
            <a:ext cx="7570239" cy="1455274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9" name="Picture 2" descr="C:\Users\Administrateur\Downloads\logo-SRM-Marrakec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73" y="5579993"/>
            <a:ext cx="2451577" cy="173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-145058" y="532112"/>
            <a:ext cx="25620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1588" algn="just"/>
            <a:r>
              <a:rPr lang="fr-FR" sz="1400" b="1" dirty="0">
                <a:solidFill>
                  <a:srgbClr val="0070C0"/>
                </a:solidFill>
                <a:latin typeface="Aileron Black" pitchFamily="50" charset="0"/>
              </a:rPr>
              <a:t>www.srm-ms.ma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CF305AB-20DA-DD86-6140-8EE9025B6B31}"/>
              </a:ext>
            </a:extLst>
          </p:cNvPr>
          <p:cNvSpPr txBox="1"/>
          <p:nvPr/>
        </p:nvSpPr>
        <p:spPr>
          <a:xfrm>
            <a:off x="255036" y="1108533"/>
            <a:ext cx="6815866" cy="581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</a:pPr>
            <a:r>
              <a:rPr lang="ar-M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إطار التحسين المستمر لجودة خدماتنا، تعلن الشركة الجهوية متعددة الخدمات مراكش أسفي إلى علم </a:t>
            </a:r>
            <a:r>
              <a:rPr lang="ar-MA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زبناء</a:t>
            </a:r>
            <a:r>
              <a:rPr lang="ar-M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جهة مراكش- آسفي أنه سيتم برمجة أشغال صيانة شبكة الكهرباء ما سينتج عنه  قطع التزويد بالتيار الكهربائي حسب البرنامج التالي :</a:t>
            </a:r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FA4866F-C99E-8920-292C-5CEC4EB328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5036" y="156021"/>
            <a:ext cx="1346210" cy="45539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93E5DDC-4AF7-08EB-E4ED-0A60D721A4BA}"/>
              </a:ext>
            </a:extLst>
          </p:cNvPr>
          <p:cNvSpPr txBox="1"/>
          <p:nvPr/>
        </p:nvSpPr>
        <p:spPr>
          <a:xfrm>
            <a:off x="1135976" y="447265"/>
            <a:ext cx="5422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b="1" dirty="0">
                <a:solidFill>
                  <a:srgbClr val="EB5F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أجل أشغال صيانة شبكة الكهرباء</a:t>
            </a:r>
            <a:endParaRPr lang="fr-FR" b="1" dirty="0">
              <a:solidFill>
                <a:srgbClr val="EB5F2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 rtl="1"/>
            <a:r>
              <a:rPr lang="ar-MA" b="1" dirty="0">
                <a:solidFill>
                  <a:srgbClr val="EB5F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إعلان عن انقطاع التيار الكهربائي</a:t>
            </a:r>
            <a:endParaRPr lang="fr-FR" b="1" dirty="0">
              <a:solidFill>
                <a:srgbClr val="EB5F2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16273C4-B22A-8417-ED99-BEEDD90A7A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85464" y="6132273"/>
            <a:ext cx="1489203" cy="637379"/>
          </a:xfrm>
          <a:prstGeom prst="rect">
            <a:avLst/>
          </a:prstGeom>
        </p:spPr>
      </p:pic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C5336B0-DA7B-15E4-CE16-21D7C4439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253130"/>
              </p:ext>
            </p:extLst>
          </p:nvPr>
        </p:nvGraphicFramePr>
        <p:xfrm>
          <a:off x="673011" y="1810817"/>
          <a:ext cx="6311746" cy="3018242"/>
        </p:xfrm>
        <a:graphic>
          <a:graphicData uri="http://schemas.openxmlformats.org/drawingml/2006/table">
            <a:tbl>
              <a:tblPr/>
              <a:tblGrid>
                <a:gridCol w="777240">
                  <a:extLst>
                    <a:ext uri="{9D8B030D-6E8A-4147-A177-3AD203B41FA5}">
                      <a16:colId xmlns:a16="http://schemas.microsoft.com/office/drawing/2014/main" val="95220976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4027252022"/>
                    </a:ext>
                  </a:extLst>
                </a:gridCol>
                <a:gridCol w="4250454">
                  <a:extLst>
                    <a:ext uri="{9D8B030D-6E8A-4147-A177-3AD203B41FA5}">
                      <a16:colId xmlns:a16="http://schemas.microsoft.com/office/drawing/2014/main" val="1951210034"/>
                    </a:ext>
                  </a:extLst>
                </a:gridCol>
                <a:gridCol w="506812">
                  <a:extLst>
                    <a:ext uri="{9D8B030D-6E8A-4147-A177-3AD203B41FA5}">
                      <a16:colId xmlns:a16="http://schemas.microsoft.com/office/drawing/2014/main" val="754694148"/>
                    </a:ext>
                  </a:extLst>
                </a:gridCol>
              </a:tblGrid>
              <a:tr h="291078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مدة </a:t>
                      </a:r>
                      <a:r>
                        <a:rPr lang="ar-MA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الإنقطاع</a:t>
                      </a:r>
                      <a:endParaRPr lang="ar-M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تاريخ </a:t>
                      </a:r>
                      <a:r>
                        <a:rPr lang="ar-MA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الإنقطاع</a:t>
                      </a:r>
                      <a:endParaRPr lang="ar-M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المنطقة المعنية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الإقليم/العمالة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458678"/>
                  </a:ext>
                </a:extLst>
              </a:tr>
              <a:tr h="291078"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من 08 صباحا إلى غاية 04 بعد الزوال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دجنبر 2024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جزء من منطقة المسار (دوار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الشلالكة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المنارة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M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مراكش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729976"/>
                  </a:ext>
                </a:extLst>
              </a:tr>
              <a:tr h="341083"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من 09 صباحا إلى غاية 02 بعد الزوال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دجنبر 2024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الويدان</a:t>
                      </a: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ar-M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مراكز التوزيع</a:t>
                      </a: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دوار </a:t>
                      </a:r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الدرك,دوار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زبيرية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ولاد مومن, ولار زبير, بكارة, </a:t>
                      </a:r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روار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الشهيبات</a:t>
                      </a:r>
                      <a:b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زبناء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الجهد المتوسط</a:t>
                      </a: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فليب جون كربر, بقال, </a:t>
                      </a:r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سميرس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ديجون, جون مري </a:t>
                      </a:r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ستاسن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هوار, </a:t>
                      </a:r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سحمال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ar-SA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بينتو</a:t>
                      </a:r>
                      <a:r>
                        <a:rPr lang="ar-SA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سلام </a:t>
                      </a:r>
                      <a:endParaRPr lang="fr-FR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056838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من 09  صباحا الى غاية 3 بعد الزوال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دجنبر 2024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سيدي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بادهاج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مركز التوزيع :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ماخفمان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، واوزرت، ثلاث نوال، أكادير السباعي، دوار 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تيفاروين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، دوار أفراس، والدواوير المجاورة.</a:t>
                      </a:r>
                      <a:b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زبناء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الجهد المتوسط: شركة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 perles du lac، 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مفتول، راجي الله فاطمة، مقلع أنجار ، مقالع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SI3.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ar-M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الحوز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0503213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من 09  صباحا الى غاية 5 بعد الزوال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دجنبر 2024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أمغراس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: مركز التوزيع :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أمغراس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،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تاوزرت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،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أيت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إرغي، أغبالو، الدواوير المجاورة.</a:t>
                      </a:r>
                      <a:b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زبناء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الجهد المتوسط: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GSM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تيكيدة</a:t>
                      </a:r>
                      <a:endParaRPr lang="ar-M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94097"/>
                  </a:ext>
                </a:extLst>
              </a:tr>
              <a:tr h="37679"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من 09  صباحا الى غاية 3 بعد الزوال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دجنبر 2024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ايت كوار/ايت بلقاس/الشعبة/ايت سيدي داود/زبون الجهد المتوسط </a:t>
                      </a: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MAVEC/STATION WINXO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527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من 09 صباحا الى غاية 3 بعد الزوال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دجنبر 2024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ايت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زيفى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تكديرة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تيغزا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/زبون الجهد المتوسط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OUAHMANI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918805"/>
                  </a:ext>
                </a:extLst>
              </a:tr>
              <a:tr h="321633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من 9  صباحا إلى غاية 01 بعد الزوال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دجنبر 2024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مركز تجزئة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تافوكت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الرقم الترتيبي : 84017-46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 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و  84018-47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M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الصويرة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325987"/>
                  </a:ext>
                </a:extLst>
              </a:tr>
              <a:tr h="37654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M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دجنبر 2024</a:t>
                      </a:r>
                    </a:p>
                  </a:txBody>
                  <a:tcPr marL="8041" marR="8041" marT="80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مركز تجزئة الرونق الرقم الترتيبي :  76788-40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مركز تجزئة </a:t>
                      </a:r>
                      <a:r>
                        <a:rPr lang="ar-M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لاكون</a:t>
                      </a:r>
                      <a:r>
                        <a:rPr lang="ar-M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الرقم الترتيبي : 73505-35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463133"/>
                  </a:ext>
                </a:extLst>
              </a:tr>
            </a:tbl>
          </a:graphicData>
        </a:graphic>
      </p:graphicFrame>
      <p:sp>
        <p:nvSpPr>
          <p:cNvPr id="13" name="ZoneTexte 12">
            <a:extLst>
              <a:ext uri="{FF2B5EF4-FFF2-40B4-BE49-F238E27FC236}">
                <a16:creationId xmlns:a16="http://schemas.microsoft.com/office/drawing/2014/main" id="{E1C8C6DB-0731-6A75-48A5-B05FF1DE7A63}"/>
              </a:ext>
            </a:extLst>
          </p:cNvPr>
          <p:cNvSpPr txBox="1"/>
          <p:nvPr/>
        </p:nvSpPr>
        <p:spPr>
          <a:xfrm>
            <a:off x="488773" y="5243872"/>
            <a:ext cx="6645645" cy="581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</a:pPr>
            <a:r>
              <a:rPr lang="ar-M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وإذ تشكر الشركة </a:t>
            </a:r>
            <a:r>
              <a:rPr lang="ar-MA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زبنائها</a:t>
            </a:r>
            <a:r>
              <a:rPr lang="ar-M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الكرام على حسن تفهمهم وتذكر في الوقت ذاته أنها تعمل جاهدة على تأمين تزويدكم بالتيار الكهربائي، كما تنصح </a:t>
            </a:r>
            <a:r>
              <a:rPr lang="ar-MA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زبنائها</a:t>
            </a:r>
            <a:r>
              <a:rPr lang="ar-M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الكرام ب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اتخاذ الاحتياطات الضرورية، حيث يمكن إعادة التزويد قبل الساعة المحددة أعلاه </a:t>
            </a:r>
            <a:r>
              <a:rPr lang="ar-M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دون سابق إنذار</a:t>
            </a:r>
            <a:r>
              <a:rPr lang="ar-M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96705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15504</TotalTime>
  <Words>375</Words>
  <Application>Microsoft Office PowerPoint</Application>
  <PresentationFormat>Personnalisé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Aileron Black</vt:lpstr>
      <vt:lpstr>Arial</vt:lpstr>
      <vt:lpstr>Calibri</vt:lpstr>
      <vt:lpstr>Calibri Light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Amine BERRADA</dc:creator>
  <cp:lastModifiedBy>khadija belgadi</cp:lastModifiedBy>
  <cp:revision>241</cp:revision>
  <cp:lastPrinted>2024-12-18T11:12:12Z</cp:lastPrinted>
  <dcterms:created xsi:type="dcterms:W3CDTF">2017-12-11T10:25:02Z</dcterms:created>
  <dcterms:modified xsi:type="dcterms:W3CDTF">2024-12-18T11:12:18Z</dcterms:modified>
</cp:coreProperties>
</file>